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8"/>
  </p:notesMasterIdLst>
  <p:sldIdLst>
    <p:sldId id="256" r:id="rId2"/>
    <p:sldId id="257" r:id="rId3"/>
    <p:sldId id="262" r:id="rId4"/>
    <p:sldId id="269" r:id="rId5"/>
    <p:sldId id="308" r:id="rId6"/>
    <p:sldId id="273" r:id="rId7"/>
  </p:sldIdLst>
  <p:sldSz cx="9144000" cy="5143500" type="screen16x9"/>
  <p:notesSz cx="6858000" cy="9144000"/>
  <p:embeddedFontLst>
    <p:embeddedFont>
      <p:font typeface="Abel" panose="02000506030000020004" pitchFamily="2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taliana" panose="020B0604020202020204" charset="0"/>
      <p:regular r:id="rId14"/>
    </p:embeddedFont>
    <p:embeddedFont>
      <p:font typeface="Trade Gothic Next Cond" panose="020B05060403030200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E201D8E-962A-68F8-FAC5-91592F851E85}" name="Chiaolin Yang" initials="" userId="S::chiaolin.yang@ucalgary.ca::5aa83ee1-45a0-427b-968a-72004958175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C05A5C-06FE-4777-8A0E-FE630CDFDCBF}">
  <a:tblStyle styleId="{63C05A5C-06FE-4777-8A0E-FE630CDFDC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78" d="100"/>
          <a:sy n="78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8/10/relationships/authors" Target="authors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85c551a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85c551ac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389b565116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389b565116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308">
            <a:off x="1330575" y="4245658"/>
            <a:ext cx="3351000" cy="42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30575" y="813300"/>
            <a:ext cx="3351000" cy="33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12" name="Google Shape;12;p2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5166225" y="540000"/>
            <a:ext cx="3429000" cy="460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subTitle" idx="1"/>
          </p:nvPr>
        </p:nvSpPr>
        <p:spPr>
          <a:xfrm>
            <a:off x="3055638" y="2224700"/>
            <a:ext cx="3032700" cy="11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 rot="-1360">
            <a:off x="3055637" y="4184200"/>
            <a:ext cx="3032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181" name="Google Shape;181;p20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0"/>
          <p:cNvSpPr txBox="1">
            <a:spLocks noGrp="1"/>
          </p:cNvSpPr>
          <p:nvPr>
            <p:ph type="ctrTitle"/>
          </p:nvPr>
        </p:nvSpPr>
        <p:spPr>
          <a:xfrm>
            <a:off x="3055638" y="1118650"/>
            <a:ext cx="30327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3055638" y="3397650"/>
            <a:ext cx="30327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42" name="Google Shape;42;p6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242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18" name="Google Shape;18;p3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3796850" y="140363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237">
            <a:off x="2392025" y="3281613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391800" y="24396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57" name="Google Shape;57;p8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125850" y="936750"/>
            <a:ext cx="6892200" cy="3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0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71" name="Google Shape;71;p10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3400"/>
            <a:ext cx="77040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1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77" name="Google Shape;77;p11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991665" y="3003350"/>
            <a:ext cx="7161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 rot="288">
            <a:off x="991667" y="1547738"/>
            <a:ext cx="71613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85" name="Google Shape;85;p13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 rot="-1013">
            <a:off x="720000" y="3534575"/>
            <a:ext cx="3054000" cy="55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20000" y="1006225"/>
            <a:ext cx="3873900" cy="245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>
            <a:spLocks noGrp="1"/>
          </p:cNvSpPr>
          <p:nvPr>
            <p:ph type="pic" idx="2"/>
          </p:nvPr>
        </p:nvSpPr>
        <p:spPr>
          <a:xfrm>
            <a:off x="5166225" y="540000"/>
            <a:ext cx="3429000" cy="460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1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720021" y="3565850"/>
            <a:ext cx="23562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2"/>
          </p:nvPr>
        </p:nvSpPr>
        <p:spPr>
          <a:xfrm>
            <a:off x="720000" y="3235600"/>
            <a:ext cx="23562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126" name="Google Shape;126;p17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7"/>
          <p:cNvSpPr txBox="1">
            <a:spLocks noGrp="1"/>
          </p:cNvSpPr>
          <p:nvPr>
            <p:ph type="subTitle" idx="3"/>
          </p:nvPr>
        </p:nvSpPr>
        <p:spPr>
          <a:xfrm>
            <a:off x="3393908" y="1634225"/>
            <a:ext cx="23562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3393888" y="1303975"/>
            <a:ext cx="23562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5"/>
          </p:nvPr>
        </p:nvSpPr>
        <p:spPr>
          <a:xfrm>
            <a:off x="6067783" y="3565850"/>
            <a:ext cx="23562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6067763" y="3235600"/>
            <a:ext cx="23562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7"/>
          </p:nvPr>
        </p:nvSpPr>
        <p:spPr>
          <a:xfrm>
            <a:off x="720025" y="4193100"/>
            <a:ext cx="2356200" cy="410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3393900" y="2261475"/>
            <a:ext cx="2356200" cy="410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9"/>
          </p:nvPr>
        </p:nvSpPr>
        <p:spPr>
          <a:xfrm>
            <a:off x="6067779" y="4193100"/>
            <a:ext cx="2356200" cy="410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7"/>
          <p:cNvSpPr>
            <a:spLocks noGrp="1"/>
          </p:cNvSpPr>
          <p:nvPr>
            <p:ph type="pic" idx="13"/>
          </p:nvPr>
        </p:nvSpPr>
        <p:spPr>
          <a:xfrm>
            <a:off x="3714600" y="2803800"/>
            <a:ext cx="1994100" cy="23397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1519325" y="22658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2"/>
          </p:nvPr>
        </p:nvSpPr>
        <p:spPr>
          <a:xfrm>
            <a:off x="5556901" y="22658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3"/>
          </p:nvPr>
        </p:nvSpPr>
        <p:spPr>
          <a:xfrm>
            <a:off x="1519325" y="3675600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4"/>
          </p:nvPr>
        </p:nvSpPr>
        <p:spPr>
          <a:xfrm>
            <a:off x="5556901" y="3675600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5"/>
          </p:nvPr>
        </p:nvSpPr>
        <p:spPr>
          <a:xfrm>
            <a:off x="1519300" y="193557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6"/>
          </p:nvPr>
        </p:nvSpPr>
        <p:spPr>
          <a:xfrm>
            <a:off x="1519300" y="3345350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7"/>
          </p:nvPr>
        </p:nvSpPr>
        <p:spPr>
          <a:xfrm>
            <a:off x="5556900" y="193557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8"/>
          </p:nvPr>
        </p:nvSpPr>
        <p:spPr>
          <a:xfrm>
            <a:off x="5556900" y="3345350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0" y="-9450"/>
            <a:ext cx="9144000" cy="5153100"/>
            <a:chOff x="0" y="-9450"/>
            <a:chExt cx="9144000" cy="5153100"/>
          </a:xfrm>
        </p:grpSpPr>
        <p:sp>
          <p:nvSpPr>
            <p:cNvPr id="149" name="Google Shape;149;p18"/>
            <p:cNvSpPr/>
            <p:nvPr/>
          </p:nvSpPr>
          <p:spPr>
            <a:xfrm>
              <a:off x="0" y="-1500"/>
              <a:ext cx="9144000" cy="54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59530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0" y="-9450"/>
              <a:ext cx="542100" cy="515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3" r:id="rId8"/>
    <p:sldLayoutId id="2147483664" r:id="rId9"/>
    <p:sldLayoutId id="2147483666" r:id="rId10"/>
    <p:sldLayoutId id="2147483668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photos/lNm2Px2UYB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ctrTitle"/>
          </p:nvPr>
        </p:nvSpPr>
        <p:spPr>
          <a:xfrm>
            <a:off x="1221000" y="-125595"/>
            <a:ext cx="3351000" cy="36314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STICKZ</a:t>
            </a:r>
            <a:br>
              <a:rPr lang="en" dirty="0"/>
            </a:br>
            <a:r>
              <a:rPr lang="en" sz="3000" dirty="0"/>
              <a:t>Business Modeling for IT projects</a:t>
            </a:r>
            <a:br>
              <a:rPr lang="en" sz="3000" dirty="0"/>
            </a:br>
            <a:br>
              <a:rPr lang="en" sz="3000" dirty="0"/>
            </a:br>
            <a:r>
              <a:rPr lang="en-US" sz="2400" dirty="0"/>
              <a:t>Conceptual data model</a:t>
            </a:r>
            <a:br>
              <a:rPr lang="en" sz="3000" dirty="0"/>
            </a:br>
            <a:endParaRPr sz="1600" dirty="0"/>
          </a:p>
        </p:txBody>
      </p:sp>
      <p:pic>
        <p:nvPicPr>
          <p:cNvPr id="7" name="圖片版面配置區 6">
            <a:extLst>
              <a:ext uri="{FF2B5EF4-FFF2-40B4-BE49-F238E27FC236}">
                <a16:creationId xmlns:a16="http://schemas.microsoft.com/office/drawing/2014/main" id="{12EADD7F-51D9-8C60-12D7-46C3CB930F8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452" r="3452"/>
          <a:stretch>
            <a:fillRect/>
          </a:stretch>
        </p:blipFill>
        <p:spPr>
          <a:xfrm>
            <a:off x="5244225" y="580708"/>
            <a:ext cx="3351000" cy="4498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E66446-69CA-47B8-759F-6D12859D3DE3}"/>
              </a:ext>
            </a:extLst>
          </p:cNvPr>
          <p:cNvSpPr txBox="1"/>
          <p:nvPr/>
        </p:nvSpPr>
        <p:spPr>
          <a:xfrm>
            <a:off x="7141464" y="4764024"/>
            <a:ext cx="1728216" cy="21488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kumimoji="1" lang="en-US" altLang="zh-TW" sz="1000" dirty="0">
                <a:solidFill>
                  <a:schemeClr val="tx2">
                    <a:lumMod val="65000"/>
                  </a:schemeClr>
                </a:solidFill>
                <a:latin typeface="Trade Gothic Next Cond" panose="020F0502020204030204" pitchFamily="34" charset="0"/>
                <a:cs typeface="Trade Gothic Next Cond" panose="020F0502020204030204" pitchFamily="34" charset="0"/>
              </a:rPr>
              <a:t>Oladimeji, 2018. (</a:t>
            </a:r>
            <a:r>
              <a:rPr kumimoji="1" lang="en-US" altLang="zh-TW" sz="1000" dirty="0" err="1">
                <a:solidFill>
                  <a:schemeClr val="tx2">
                    <a:lumMod val="65000"/>
                  </a:schemeClr>
                </a:solidFill>
                <a:latin typeface="Trade Gothic Next Cond" panose="020F0502020204030204" pitchFamily="34" charset="0"/>
                <a:cs typeface="Trade Gothic Next Cond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kumimoji="1" lang="en-US" altLang="zh-TW" sz="1000" dirty="0">
                <a:solidFill>
                  <a:schemeClr val="tx2">
                    <a:lumMod val="65000"/>
                  </a:schemeClr>
                </a:solidFill>
                <a:latin typeface="Trade Gothic Next Cond" panose="020F0502020204030204" pitchFamily="34" charset="0"/>
                <a:cs typeface="Trade Gothic Next Cond" panose="020F0502020204030204" pitchFamily="34" charset="0"/>
              </a:rPr>
              <a:t>)</a:t>
            </a:r>
            <a:endParaRPr kumimoji="1" lang="zh-TW" altLang="en-US" sz="1000" dirty="0">
              <a:solidFill>
                <a:schemeClr val="tx2">
                  <a:lumMod val="65000"/>
                </a:schemeClr>
              </a:solidFill>
              <a:latin typeface="Trade Gothic Next Cond" panose="020F0502020204030204" pitchFamily="34" charset="0"/>
              <a:cs typeface="Trade Gothic Next Cond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24147-F838-20B6-5A71-73891388A8F8}"/>
              </a:ext>
            </a:extLst>
          </p:cNvPr>
          <p:cNvSpPr txBox="1"/>
          <p:nvPr/>
        </p:nvSpPr>
        <p:spPr>
          <a:xfrm>
            <a:off x="548775" y="4140772"/>
            <a:ext cx="18270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100" b="1" u="sng" dirty="0"/>
              <a:t>Group 4</a:t>
            </a:r>
          </a:p>
          <a:p>
            <a:r>
              <a:rPr lang="en" sz="1100" dirty="0"/>
              <a:t>Chiaolin Yang</a:t>
            </a:r>
          </a:p>
          <a:p>
            <a:r>
              <a:rPr lang="en-US" sz="1100" dirty="0"/>
              <a:t>Daniel Bassi                                                               Gloria Esionye Phoebe  </a:t>
            </a:r>
            <a:r>
              <a:rPr lang="en-US" sz="1100" dirty="0" err="1"/>
              <a:t>Malumi</a:t>
            </a:r>
            <a:endParaRPr lang="en-NG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10" name="Google Shape;210;p27"/>
          <p:cNvSpPr txBox="1"/>
          <p:nvPr/>
        </p:nvSpPr>
        <p:spPr>
          <a:xfrm>
            <a:off x="720000" y="1174499"/>
            <a:ext cx="7704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 multinational, wide demographic clothing company based in Alberta that specializes in offering high-quality, </a:t>
            </a:r>
          </a:p>
          <a:p>
            <a:pPr algn="ctr"/>
            <a:r>
              <a:rPr 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casual wear for adult males and females.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213" name="Google Shape;213;p27"/>
          <p:cNvGraphicFramePr/>
          <p:nvPr/>
        </p:nvGraphicFramePr>
        <p:xfrm>
          <a:off x="718575" y="1878578"/>
          <a:ext cx="7704000" cy="3070369"/>
        </p:xfrm>
        <a:graphic>
          <a:graphicData uri="http://schemas.openxmlformats.org/drawingml/2006/table">
            <a:tbl>
              <a:tblPr>
                <a:noFill/>
                <a:tableStyleId>{63C05A5C-06FE-4777-8A0E-FE630CDFDCBF}</a:tableStyleId>
              </a:tblPr>
              <a:tblGrid>
                <a:gridCol w="258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2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60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Italiana"/>
                          <a:ea typeface="Italiana"/>
                          <a:cs typeface="Italiana"/>
                          <a:sym typeface="Italiana"/>
                        </a:rPr>
                        <a:t>Goal</a:t>
                      </a:r>
                      <a:endParaRPr sz="1400" b="1" dirty="0">
                        <a:solidFill>
                          <a:schemeClr val="tx1"/>
                        </a:solidFill>
                        <a:latin typeface="Italiana"/>
                        <a:ea typeface="Italiana"/>
                        <a:cs typeface="Italiana"/>
                        <a:sym typeface="Itali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Save our planet and look good in it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Bringing extraordinary wears into our daily life, by choosing eco- friendly fabrics and materials.</a:t>
                      </a:r>
                      <a:endParaRPr sz="1200" b="1" dirty="0">
                        <a:solidFill>
                          <a:schemeClr val="tx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Italiana"/>
                          <a:ea typeface="Italiana"/>
                          <a:cs typeface="Italiana"/>
                          <a:sym typeface="Italiana"/>
                        </a:rPr>
                        <a:t>Locations/Operations</a:t>
                      </a:r>
                      <a:endParaRPr lang="en-US" altLang="zh-TW" sz="1400" b="1" dirty="0">
                        <a:solidFill>
                          <a:schemeClr val="tx1"/>
                        </a:solidFill>
                        <a:latin typeface="Italiana"/>
                        <a:ea typeface="Italiana"/>
                        <a:cs typeface="Italiana"/>
                        <a:sym typeface="Itali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Online shops and 6 physical retail stores located in Edmonton and Calgary.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Italiana"/>
                          <a:ea typeface="Italiana"/>
                          <a:cs typeface="Italiana"/>
                          <a:sym typeface="Italiana"/>
                        </a:rPr>
                        <a:t>Styles</a:t>
                      </a:r>
                      <a:endParaRPr sz="1400" b="1" dirty="0">
                        <a:solidFill>
                          <a:schemeClr val="tx1"/>
                        </a:solidFill>
                        <a:latin typeface="Italiana"/>
                        <a:ea typeface="Italiana"/>
                        <a:cs typeface="Italiana"/>
                        <a:sym typeface="Itali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Men, Women, casual wear, and seasonal collections. A s</a:t>
                      </a:r>
                      <a:r>
                        <a:rPr lang="en" altLang="zh-TW" sz="1300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trong design team across the world, bringing various in-season sights from the market.</a:t>
                      </a:r>
                      <a:endParaRPr sz="1300" dirty="0">
                        <a:solidFill>
                          <a:schemeClr val="tx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0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Italiana"/>
                          <a:ea typeface="Italiana"/>
                          <a:cs typeface="Italiana"/>
                          <a:sym typeface="Italiana"/>
                        </a:rPr>
                        <a:t>Suppliers</a:t>
                      </a:r>
                      <a:endParaRPr sz="1400" b="1" dirty="0">
                        <a:solidFill>
                          <a:schemeClr val="tx1"/>
                        </a:solidFill>
                        <a:latin typeface="Italiana"/>
                        <a:ea typeface="Italiana"/>
                        <a:cs typeface="Italiana"/>
                        <a:sym typeface="Itali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Reliable, high-class product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 </a:t>
                      </a:r>
                      <a:r>
                        <a:rPr lang="en" sz="1300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of our choices: India, Indonesia, Japan and Turkey. </a:t>
                      </a:r>
                      <a:endParaRPr sz="1300" dirty="0">
                        <a:solidFill>
                          <a:schemeClr val="tx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Italiana"/>
                          <a:ea typeface="Italiana"/>
                          <a:cs typeface="Italiana"/>
                          <a:sym typeface="Italiana"/>
                        </a:rPr>
                        <a:t>Recycle project</a:t>
                      </a:r>
                      <a:endParaRPr sz="1400" b="1" dirty="0">
                        <a:solidFill>
                          <a:schemeClr val="tx1"/>
                        </a:solidFill>
                        <a:latin typeface="Italiana"/>
                        <a:ea typeface="Italiana"/>
                        <a:cs typeface="Italiana"/>
                        <a:sym typeface="Itali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From recycling old clothes from our loyal customers, we can prevent more waste and reward our planet savers with points and more!</a:t>
                      </a:r>
                      <a:endParaRPr sz="1300" dirty="0">
                        <a:solidFill>
                          <a:schemeClr val="tx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Entities and Attributes</a:t>
            </a:r>
            <a:endParaRPr dirty="0"/>
          </a:p>
        </p:txBody>
      </p:sp>
      <p:sp>
        <p:nvSpPr>
          <p:cNvPr id="32" name="副標題 31">
            <a:extLst>
              <a:ext uri="{FF2B5EF4-FFF2-40B4-BE49-F238E27FC236}">
                <a16:creationId xmlns:a16="http://schemas.microsoft.com/office/drawing/2014/main" id="{5AFDF258-29DE-A17C-47C1-FAC76A5FE9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20000" y="1411544"/>
            <a:ext cx="6193439" cy="3051204"/>
          </a:xfrm>
        </p:spPr>
        <p:txBody>
          <a:bodyPr/>
          <a:lstStyle/>
          <a:p>
            <a:pPr marL="482600" indent="-342900">
              <a:buAutoNum type="arabicPeriod"/>
            </a:pPr>
            <a:r>
              <a:rPr lang="en-US" altLang="zh-TW" dirty="0"/>
              <a:t>CUSTOMER: phone number, name, email, address, </a:t>
            </a:r>
            <a:r>
              <a:rPr lang="en-US" altLang="zh-TW" dirty="0" err="1"/>
              <a:t>created_at</a:t>
            </a:r>
            <a:r>
              <a:rPr lang="en-US" altLang="zh-TW" dirty="0"/>
              <a:t>, birthdate, age.</a:t>
            </a:r>
          </a:p>
          <a:p>
            <a:pPr marL="482600" indent="-342900">
              <a:buAutoNum type="arabicPeriod"/>
            </a:pPr>
            <a:r>
              <a:rPr lang="en-US" altLang="zh-TW" dirty="0"/>
              <a:t>SALE: </a:t>
            </a:r>
            <a:r>
              <a:rPr lang="en-US" altLang="zh-TW" dirty="0" err="1"/>
              <a:t>order_id</a:t>
            </a:r>
            <a:r>
              <a:rPr lang="en-US" altLang="zh-TW" dirty="0"/>
              <a:t>, </a:t>
            </a:r>
            <a:r>
              <a:rPr lang="en-US" altLang="zh-TW" dirty="0" err="1"/>
              <a:t>sales_id</a:t>
            </a:r>
            <a:r>
              <a:rPr lang="en-US" altLang="zh-TW" dirty="0"/>
              <a:t>, timestamp(</a:t>
            </a:r>
            <a:r>
              <a:rPr lang="en-US" altLang="zh-TW" dirty="0" err="1"/>
              <a:t>created_at</a:t>
            </a:r>
            <a:r>
              <a:rPr lang="en-US" altLang="zh-TW" dirty="0"/>
              <a:t>)</a:t>
            </a:r>
          </a:p>
          <a:p>
            <a:pPr marL="482600" indent="-342900">
              <a:buAutoNum type="arabicPeriod"/>
            </a:pPr>
            <a:r>
              <a:rPr lang="en-US" altLang="zh-TW" dirty="0"/>
              <a:t>PRODUCT: </a:t>
            </a:r>
            <a:r>
              <a:rPr lang="en-US" altLang="zh-TW" dirty="0" err="1"/>
              <a:t>product_id</a:t>
            </a:r>
            <a:r>
              <a:rPr lang="en-US" altLang="zh-TW" dirty="0"/>
              <a:t>, </a:t>
            </a:r>
            <a:r>
              <a:rPr lang="en-US" altLang="zh-TW" dirty="0" err="1"/>
              <a:t>county_of_production</a:t>
            </a:r>
            <a:r>
              <a:rPr lang="en-US" altLang="zh-TW" dirty="0"/>
              <a:t>, materials, quantity, price, etc.</a:t>
            </a:r>
          </a:p>
          <a:p>
            <a:pPr marL="482600" indent="-342900">
              <a:buAutoNum type="arabicPeriod"/>
            </a:pPr>
            <a:r>
              <a:rPr lang="en-US" altLang="zh-TW" dirty="0"/>
              <a:t>EMPLOYEE: </a:t>
            </a:r>
            <a:r>
              <a:rPr lang="en-US" altLang="zh-TW" dirty="0" err="1"/>
              <a:t>employee_id</a:t>
            </a:r>
            <a:r>
              <a:rPr lang="en-US" altLang="zh-TW" dirty="0"/>
              <a:t>, name, phone number, </a:t>
            </a:r>
            <a:r>
              <a:rPr lang="en-US" altLang="zh-TW" dirty="0" err="1"/>
              <a:t>start_date</a:t>
            </a:r>
            <a:r>
              <a:rPr lang="en-US" altLang="zh-TW" dirty="0"/>
              <a:t>, salary.</a:t>
            </a:r>
          </a:p>
          <a:p>
            <a:pPr marL="482600" indent="-342900">
              <a:buAutoNum type="arabicPeriod"/>
            </a:pPr>
            <a:r>
              <a:rPr lang="en-US" altLang="zh-TW" dirty="0"/>
              <a:t>ONLINE STORE: Website and App.</a:t>
            </a:r>
          </a:p>
          <a:p>
            <a:pPr marL="482600" indent="-342900">
              <a:buAutoNum type="arabicPeriod"/>
            </a:pPr>
            <a:r>
              <a:rPr lang="en-US" altLang="zh-TW" dirty="0"/>
              <a:t>ONLINE ORDER: total value, order id, created at</a:t>
            </a:r>
          </a:p>
          <a:p>
            <a:pPr marL="482600" indent="-342900">
              <a:buAutoNum type="arabicPeriod"/>
            </a:pPr>
            <a:r>
              <a:rPr lang="en-US" altLang="zh-TW" dirty="0"/>
              <a:t>PHYSICAL STORE: location, </a:t>
            </a:r>
            <a:r>
              <a:rPr lang="en-US" altLang="zh-TW" dirty="0" err="1"/>
              <a:t>product_id</a:t>
            </a:r>
            <a:r>
              <a:rPr lang="en-US" altLang="zh-TW" dirty="0"/>
              <a:t>, phone numbers.</a:t>
            </a:r>
          </a:p>
          <a:p>
            <a:pPr marL="482600" indent="-342900">
              <a:buAutoNum type="arabicPeriod"/>
            </a:pPr>
            <a:r>
              <a:rPr lang="en-US" altLang="zh-TW" dirty="0"/>
              <a:t>ORDER: </a:t>
            </a:r>
            <a:r>
              <a:rPr lang="en-US" altLang="zh-TW" dirty="0" err="1"/>
              <a:t>order_id</a:t>
            </a:r>
            <a:r>
              <a:rPr lang="en-US" altLang="zh-TW" dirty="0"/>
              <a:t>, </a:t>
            </a:r>
            <a:r>
              <a:rPr lang="en-US" altLang="zh-TW" dirty="0" err="1"/>
              <a:t>total_vaule</a:t>
            </a:r>
            <a:r>
              <a:rPr lang="en-US" altLang="zh-TW" dirty="0"/>
              <a:t>, </a:t>
            </a:r>
            <a:r>
              <a:rPr lang="en-US" altLang="zh-TW" dirty="0" err="1"/>
              <a:t>created_at</a:t>
            </a:r>
            <a:r>
              <a:rPr lang="en-US" altLang="zh-TW" dirty="0"/>
              <a:t>, quantity</a:t>
            </a:r>
          </a:p>
          <a:p>
            <a:pPr marL="482600" indent="-342900">
              <a:buAutoNum type="arabicPeriod"/>
            </a:pPr>
            <a:r>
              <a:rPr lang="en-US" altLang="zh-TW" dirty="0"/>
              <a:t>SHOPPING CART: </a:t>
            </a:r>
            <a:r>
              <a:rPr lang="en-US" altLang="zh-TW" dirty="0" err="1"/>
              <a:t>cart_id</a:t>
            </a:r>
            <a:r>
              <a:rPr lang="en-US" altLang="zh-TW" dirty="0"/>
              <a:t>, </a:t>
            </a:r>
            <a:r>
              <a:rPr lang="en-US" altLang="zh-TW" dirty="0" err="1"/>
              <a:t>total_value</a:t>
            </a:r>
            <a:r>
              <a:rPr lang="en-US" altLang="zh-TW" dirty="0"/>
              <a:t>, quantity</a:t>
            </a:r>
          </a:p>
          <a:p>
            <a:pPr marL="482600" indent="-342900">
              <a:buAutoNum type="arabicPeriod"/>
            </a:pPr>
            <a:r>
              <a:rPr lang="en-US" altLang="zh-TW" dirty="0"/>
              <a:t>PAYMENT: </a:t>
            </a:r>
            <a:r>
              <a:rPr lang="en-US" altLang="zh-TW" dirty="0" err="1"/>
              <a:t>payment_id</a:t>
            </a:r>
            <a:r>
              <a:rPr lang="en-US" altLang="zh-TW" dirty="0"/>
              <a:t>, </a:t>
            </a:r>
            <a:r>
              <a:rPr lang="en-US" altLang="zh-TW" dirty="0" err="1"/>
              <a:t>payment_type</a:t>
            </a:r>
            <a:r>
              <a:rPr lang="en-US" altLang="zh-TW" dirty="0"/>
              <a:t>, amount</a:t>
            </a:r>
          </a:p>
          <a:p>
            <a:pPr marL="482600" indent="-342900">
              <a:buAutoNum type="arabicPeriod"/>
            </a:pPr>
            <a:r>
              <a:rPr lang="en-US" altLang="zh-TW" dirty="0"/>
              <a:t>FEEDBACK: </a:t>
            </a:r>
            <a:r>
              <a:rPr lang="en-US" altLang="zh-TW" dirty="0" err="1"/>
              <a:t>feedback_id</a:t>
            </a:r>
            <a:r>
              <a:rPr lang="en-US" altLang="zh-TW" dirty="0"/>
              <a:t>, good, bad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33" name="圖片版面配置區 6">
            <a:extLst>
              <a:ext uri="{FF2B5EF4-FFF2-40B4-BE49-F238E27FC236}">
                <a16:creationId xmlns:a16="http://schemas.microsoft.com/office/drawing/2014/main" id="{5A4107FE-1A8C-F7B8-13B0-FB9F3293B7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3452" r="3452"/>
          <a:stretch>
            <a:fillRect/>
          </a:stretch>
        </p:blipFill>
        <p:spPr>
          <a:xfrm>
            <a:off x="5845646" y="1409478"/>
            <a:ext cx="2733676" cy="3670013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9ECB7B-8A98-92C4-F3FF-4788BB385ED1}"/>
              </a:ext>
            </a:extLst>
          </p:cNvPr>
          <p:cNvSpPr txBox="1"/>
          <p:nvPr/>
        </p:nvSpPr>
        <p:spPr>
          <a:xfrm>
            <a:off x="1084521" y="712381"/>
            <a:ext cx="15413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ER diagram for STIKZ database schema</a:t>
            </a:r>
            <a:endParaRPr lang="en-NG" sz="400" dirty="0"/>
          </a:p>
        </p:txBody>
      </p:sp>
      <p:pic>
        <p:nvPicPr>
          <p:cNvPr id="4" name="圖片 3" descr="一張含有 圖表, 圖畫, 方案, 寫生 的圖片&#10;&#10;自動產生的描述">
            <a:extLst>
              <a:ext uri="{FF2B5EF4-FFF2-40B4-BE49-F238E27FC236}">
                <a16:creationId xmlns:a16="http://schemas.microsoft.com/office/drawing/2014/main" id="{2F5650BF-3DC0-361A-1EA3-ED004C7F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7" y="0"/>
            <a:ext cx="7546097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24A0AA-A73F-5F9F-D450-46B602AE95B5}"/>
              </a:ext>
            </a:extLst>
          </p:cNvPr>
          <p:cNvSpPr txBox="1"/>
          <p:nvPr/>
        </p:nvSpPr>
        <p:spPr>
          <a:xfrm>
            <a:off x="506186" y="212271"/>
            <a:ext cx="1812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ER diagram for STIKZ database schema</a:t>
            </a:r>
            <a:endParaRPr lang="en-N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4D794A-B002-16B0-C38D-59DBA93B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013">
            <a:off x="3180172" y="2039373"/>
            <a:ext cx="3054000" cy="553500"/>
          </a:xfrm>
        </p:spPr>
        <p:txBody>
          <a:bodyPr/>
          <a:lstStyle/>
          <a:p>
            <a:pPr algn="ctr"/>
            <a:r>
              <a:rPr kumimoji="1" lang="en-US" altLang="zh-TW" sz="3200" dirty="0"/>
              <a:t>Questions?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4405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3"/>
          <p:cNvSpPr/>
          <p:nvPr/>
        </p:nvSpPr>
        <p:spPr>
          <a:xfrm>
            <a:off x="1917388" y="3744686"/>
            <a:ext cx="705900" cy="70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taliana"/>
              <a:ea typeface="Italiana"/>
              <a:cs typeface="Italiana"/>
              <a:sym typeface="Italiana"/>
            </a:endParaRPr>
          </a:p>
        </p:txBody>
      </p:sp>
      <p:sp>
        <p:nvSpPr>
          <p:cNvPr id="877" name="Google Shape;877;p43"/>
          <p:cNvSpPr/>
          <p:nvPr/>
        </p:nvSpPr>
        <p:spPr>
          <a:xfrm>
            <a:off x="1917388" y="1377286"/>
            <a:ext cx="705900" cy="70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taliana"/>
              <a:ea typeface="Italiana"/>
              <a:cs typeface="Italiana"/>
              <a:sym typeface="Italiana"/>
            </a:endParaRPr>
          </a:p>
        </p:txBody>
      </p:sp>
      <p:sp>
        <p:nvSpPr>
          <p:cNvPr id="878" name="Google Shape;878;p43"/>
          <p:cNvSpPr/>
          <p:nvPr/>
        </p:nvSpPr>
        <p:spPr>
          <a:xfrm>
            <a:off x="1917388" y="2560986"/>
            <a:ext cx="705900" cy="70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taliana"/>
              <a:ea typeface="Italiana"/>
              <a:cs typeface="Italiana"/>
              <a:sym typeface="Italiana"/>
            </a:endParaRPr>
          </a:p>
        </p:txBody>
      </p:sp>
      <p:sp>
        <p:nvSpPr>
          <p:cNvPr id="879" name="Google Shape;879;p43"/>
          <p:cNvSpPr/>
          <p:nvPr/>
        </p:nvSpPr>
        <p:spPr>
          <a:xfrm>
            <a:off x="6520688" y="3744686"/>
            <a:ext cx="705900" cy="70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taliana"/>
              <a:ea typeface="Italiana"/>
              <a:cs typeface="Italiana"/>
              <a:sym typeface="Italiana"/>
            </a:endParaRPr>
          </a:p>
        </p:txBody>
      </p:sp>
      <p:sp>
        <p:nvSpPr>
          <p:cNvPr id="880" name="Google Shape;880;p43"/>
          <p:cNvSpPr/>
          <p:nvPr/>
        </p:nvSpPr>
        <p:spPr>
          <a:xfrm>
            <a:off x="6520688" y="1377286"/>
            <a:ext cx="705900" cy="70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taliana"/>
              <a:ea typeface="Italiana"/>
              <a:cs typeface="Italiana"/>
              <a:sym typeface="Italiana"/>
            </a:endParaRPr>
          </a:p>
        </p:txBody>
      </p:sp>
      <p:sp>
        <p:nvSpPr>
          <p:cNvPr id="881" name="Google Shape;881;p43"/>
          <p:cNvSpPr/>
          <p:nvPr/>
        </p:nvSpPr>
        <p:spPr>
          <a:xfrm>
            <a:off x="6520688" y="2560986"/>
            <a:ext cx="705900" cy="70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taliana"/>
              <a:ea typeface="Italiana"/>
              <a:cs typeface="Italiana"/>
              <a:sym typeface="Italiana"/>
            </a:endParaRPr>
          </a:p>
        </p:txBody>
      </p:sp>
      <p:sp>
        <p:nvSpPr>
          <p:cNvPr id="882" name="Google Shape;882;p43"/>
          <p:cNvSpPr txBox="1">
            <a:spLocks noGrp="1"/>
          </p:cNvSpPr>
          <p:nvPr>
            <p:ph type="ctrTitle"/>
          </p:nvPr>
        </p:nvSpPr>
        <p:spPr>
          <a:xfrm>
            <a:off x="3055638" y="1730222"/>
            <a:ext cx="3032700" cy="10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85" name="Google Shape;885;p43"/>
          <p:cNvSpPr/>
          <p:nvPr/>
        </p:nvSpPr>
        <p:spPr>
          <a:xfrm>
            <a:off x="6691749" y="1548103"/>
            <a:ext cx="363810" cy="36423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43"/>
          <p:cNvGrpSpPr/>
          <p:nvPr/>
        </p:nvGrpSpPr>
        <p:grpSpPr>
          <a:xfrm>
            <a:off x="2088242" y="3915703"/>
            <a:ext cx="364224" cy="363856"/>
            <a:chOff x="3303268" y="3817349"/>
            <a:chExt cx="346056" cy="345674"/>
          </a:xfrm>
        </p:grpSpPr>
        <p:sp>
          <p:nvSpPr>
            <p:cNvPr id="887" name="Google Shape;887;p4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3"/>
          <p:cNvGrpSpPr/>
          <p:nvPr/>
        </p:nvGrpSpPr>
        <p:grpSpPr>
          <a:xfrm>
            <a:off x="2088234" y="2732003"/>
            <a:ext cx="364224" cy="363856"/>
            <a:chOff x="3752358" y="3817349"/>
            <a:chExt cx="346056" cy="345674"/>
          </a:xfrm>
        </p:grpSpPr>
        <p:sp>
          <p:nvSpPr>
            <p:cNvPr id="892" name="Google Shape;892;p4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3"/>
          <p:cNvGrpSpPr/>
          <p:nvPr/>
        </p:nvGrpSpPr>
        <p:grpSpPr>
          <a:xfrm>
            <a:off x="2088063" y="1548303"/>
            <a:ext cx="364190" cy="363856"/>
            <a:chOff x="4201447" y="3817349"/>
            <a:chExt cx="346024" cy="345674"/>
          </a:xfrm>
        </p:grpSpPr>
        <p:sp>
          <p:nvSpPr>
            <p:cNvPr id="897" name="Google Shape;897;p4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43"/>
          <p:cNvGrpSpPr/>
          <p:nvPr/>
        </p:nvGrpSpPr>
        <p:grpSpPr>
          <a:xfrm>
            <a:off x="6691527" y="3915501"/>
            <a:ext cx="364236" cy="364236"/>
            <a:chOff x="5998919" y="3817349"/>
            <a:chExt cx="345674" cy="345674"/>
          </a:xfrm>
        </p:grpSpPr>
        <p:sp>
          <p:nvSpPr>
            <p:cNvPr id="900" name="Google Shape;900;p43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43"/>
          <p:cNvGrpSpPr/>
          <p:nvPr/>
        </p:nvGrpSpPr>
        <p:grpSpPr>
          <a:xfrm>
            <a:off x="6650072" y="2754614"/>
            <a:ext cx="364639" cy="364236"/>
            <a:chOff x="2238181" y="4120624"/>
            <a:chExt cx="346056" cy="345674"/>
          </a:xfrm>
        </p:grpSpPr>
        <p:grpSp>
          <p:nvGrpSpPr>
            <p:cNvPr id="904" name="Google Shape;904;p43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905" name="Google Shape;905;p43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3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7" name="Google Shape;907;p43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圖片 6" descr="一張含有 白色, 設計 的圖片&#10;&#10;自動產生的描述">
            <a:extLst>
              <a:ext uri="{FF2B5EF4-FFF2-40B4-BE49-F238E27FC236}">
                <a16:creationId xmlns:a16="http://schemas.microsoft.com/office/drawing/2014/main" id="{D31F946B-DFCA-6317-3C35-0AA3A422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51" y="3362548"/>
            <a:ext cx="3517900" cy="1028700"/>
          </a:xfrm>
          <a:prstGeom prst="rect">
            <a:avLst/>
          </a:prstGeom>
        </p:spPr>
      </p:pic>
      <p:pic>
        <p:nvPicPr>
          <p:cNvPr id="9" name="圖片 8" descr="一張含有 文字, 字型, 白色 的圖片&#10;&#10;自動產生的描述">
            <a:extLst>
              <a:ext uri="{FF2B5EF4-FFF2-40B4-BE49-F238E27FC236}">
                <a16:creationId xmlns:a16="http://schemas.microsoft.com/office/drawing/2014/main" id="{B78D2AEA-03E8-4572-5C7D-6FDEC8F30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578" y="4486910"/>
            <a:ext cx="2233157" cy="596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shion Brand Company Profile by Slidesgo">
  <a:themeElements>
    <a:clrScheme name="Simple Light">
      <a:dk1>
        <a:srgbClr val="381E18"/>
      </a:dk1>
      <a:lt1>
        <a:srgbClr val="FFFCEE"/>
      </a:lt1>
      <a:dk2>
        <a:srgbClr val="FEAF8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1E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339</Words>
  <Application>Microsoft Office PowerPoint</Application>
  <PresentationFormat>On-screen Show (16:9)</PresentationFormat>
  <Paragraphs>35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Trade Gothic Next Cond</vt:lpstr>
      <vt:lpstr>Italiana</vt:lpstr>
      <vt:lpstr>Poller One</vt:lpstr>
      <vt:lpstr>Abel</vt:lpstr>
      <vt:lpstr>Arial</vt:lpstr>
      <vt:lpstr>Calibri</vt:lpstr>
      <vt:lpstr>Fashion Brand Company Profile by Slidesgo</vt:lpstr>
      <vt:lpstr>STICKZ Business Modeling for IT projects  Conceptual data model </vt:lpstr>
      <vt:lpstr>Overview</vt:lpstr>
      <vt:lpstr>Entities and Attributes</vt:lpstr>
      <vt:lpstr>PowerPoint Presentation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STICKZ Business Modeling for IT project   group 4 Chiaolin Yang Daniel Bassi Gloria Esionye Phoebe  Malumi</dc:title>
  <dc:creator>Gloria Esionye</dc:creator>
  <cp:lastModifiedBy>Gloria Esionye</cp:lastModifiedBy>
  <cp:revision>47</cp:revision>
  <dcterms:modified xsi:type="dcterms:W3CDTF">2023-09-22T20:56:33Z</dcterms:modified>
</cp:coreProperties>
</file>